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696" r:id="rId5"/>
  </p:sldMasterIdLst>
  <p:sldIdLst>
    <p:sldId id="256" r:id="rId6"/>
    <p:sldId id="257" r:id="rId7"/>
    <p:sldId id="258" r:id="rId8"/>
    <p:sldId id="259"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84064363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970582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3035581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708941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1639160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4227332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1033727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08205347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284145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2014626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552395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9516683"/>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3696563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282492174"/>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6223909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0987220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8691727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90371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547823259"/>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0637003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2519523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247708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8577857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4628515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400032962"/>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448418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55328602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803908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451134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281857468"/>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5402895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02808459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0599070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641440652"/>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01905464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182265238"/>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8962749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968611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8166182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7976630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0059926"/>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9575518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1286357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52764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447407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32867666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6768232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0792447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8520" y="242632"/>
            <a:ext cx="9252520" cy="4278094"/>
          </a:xfrm>
          <a:prstGeom prst="rect">
            <a:avLst/>
          </a:prstGeom>
          <a:noFill/>
        </p:spPr>
        <p:txBody>
          <a:bodyPr wrap="square" rtlCol="1">
            <a:spAutoFit/>
          </a:bodyPr>
          <a:lstStyle/>
          <a:p>
            <a:pPr algn="ctr" rtl="0"/>
            <a:r>
              <a:rPr lang="en-US" sz="3600" b="1" dirty="0" smtClean="0">
                <a:solidFill>
                  <a:prstClr val="black"/>
                </a:solidFill>
              </a:rPr>
              <a:t>TESTING </a:t>
            </a:r>
            <a:r>
              <a:rPr lang="en-US" sz="3600" b="1" dirty="0">
                <a:solidFill>
                  <a:prstClr val="black"/>
                </a:solidFill>
              </a:rPr>
              <a:t>WRITING SKILLS</a:t>
            </a:r>
          </a:p>
          <a:p>
            <a:pPr algn="ctr"/>
            <a:r>
              <a:rPr lang="en-US" sz="4000" dirty="0" smtClean="0">
                <a:solidFill>
                  <a:prstClr val="black"/>
                </a:solidFill>
              </a:rPr>
              <a:t>Fourth grade </a:t>
            </a:r>
          </a:p>
          <a:p>
            <a:pPr algn="ctr"/>
            <a:r>
              <a:rPr lang="en-US" sz="4000" dirty="0" smtClean="0">
                <a:solidFill>
                  <a:prstClr val="black"/>
                </a:solidFill>
              </a:rPr>
              <a:t>English department </a:t>
            </a:r>
          </a:p>
          <a:p>
            <a:pPr algn="l"/>
            <a:r>
              <a:rPr lang="en-US" sz="3600" dirty="0" smtClean="0">
                <a:solidFill>
                  <a:prstClr val="black"/>
                </a:solidFill>
              </a:rPr>
              <a:t> College of Education ((for hum sciences))</a:t>
            </a:r>
          </a:p>
          <a:p>
            <a:pPr algn="ctr"/>
            <a:endParaRPr lang="en-US" sz="3600" dirty="0" smtClean="0">
              <a:solidFill>
                <a:prstClr val="black"/>
              </a:solidFill>
            </a:endParaRPr>
          </a:p>
          <a:p>
            <a:pPr algn="ctr"/>
            <a:r>
              <a:rPr lang="en-US" sz="4000" dirty="0" smtClean="0">
                <a:solidFill>
                  <a:srgbClr val="FE8637">
                    <a:lumMod val="75000"/>
                  </a:srgbClr>
                </a:solidFill>
              </a:rPr>
              <a:t>Lecture </a:t>
            </a:r>
            <a:r>
              <a:rPr lang="en-US" sz="4000" dirty="0" smtClean="0">
                <a:solidFill>
                  <a:srgbClr val="FE8637">
                    <a:lumMod val="75000"/>
                  </a:srgbClr>
                </a:solidFill>
              </a:rPr>
              <a:t>9</a:t>
            </a:r>
            <a:endParaRPr lang="en-US" sz="4000" dirty="0">
              <a:solidFill>
                <a:srgbClr val="FE8637">
                  <a:lumMod val="75000"/>
                </a:srgbClr>
              </a:solidFill>
            </a:endParaRPr>
          </a:p>
          <a:p>
            <a:pPr algn="ctr"/>
            <a:endParaRPr lang="ar-IQ" sz="4000" dirty="0">
              <a:solidFill>
                <a:prstClr val="black"/>
              </a:solidFill>
            </a:endParaRPr>
          </a:p>
        </p:txBody>
      </p:sp>
      <p:sp>
        <p:nvSpPr>
          <p:cNvPr id="3" name="مربع نص 2"/>
          <p:cNvSpPr txBox="1"/>
          <p:nvPr/>
        </p:nvSpPr>
        <p:spPr>
          <a:xfrm>
            <a:off x="0" y="6021288"/>
            <a:ext cx="9144000" cy="707886"/>
          </a:xfrm>
          <a:prstGeom prst="rect">
            <a:avLst/>
          </a:prstGeom>
          <a:noFill/>
        </p:spPr>
        <p:txBody>
          <a:bodyPr wrap="square" rtlCol="1">
            <a:spAutoFit/>
          </a:bodyPr>
          <a:lstStyle/>
          <a:p>
            <a:pPr algn="ctr"/>
            <a:r>
              <a:rPr lang="en-US" sz="4000" b="1" dirty="0" smtClean="0">
                <a:solidFill>
                  <a:srgbClr val="0070C0"/>
                </a:solidFill>
              </a:rPr>
              <a:t>Asst.prof.Dr.Zainab Al-</a:t>
            </a:r>
            <a:r>
              <a:rPr lang="en-US" sz="4000" b="1" dirty="0" err="1" smtClean="0">
                <a:solidFill>
                  <a:srgbClr val="0070C0"/>
                </a:solidFill>
              </a:rPr>
              <a:t>sadi</a:t>
            </a:r>
            <a:endParaRPr lang="ar-IQ" sz="4000" b="1" dirty="0">
              <a:solidFill>
                <a:srgbClr val="0070C0"/>
              </a:solidFill>
            </a:endParaRPr>
          </a:p>
        </p:txBody>
      </p:sp>
    </p:spTree>
    <p:extLst>
      <p:ext uri="{BB962C8B-B14F-4D97-AF65-F5344CB8AC3E}">
        <p14:creationId xmlns:p14="http://schemas.microsoft.com/office/powerpoint/2010/main" val="1421208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79712" y="332656"/>
            <a:ext cx="5173211" cy="369332"/>
          </a:xfrm>
          <a:prstGeom prst="rect">
            <a:avLst/>
          </a:prstGeom>
        </p:spPr>
        <p:txBody>
          <a:bodyPr wrap="none">
            <a:spAutoFit/>
          </a:bodyPr>
          <a:lstStyle/>
          <a:p>
            <a:pPr algn="l"/>
            <a:r>
              <a:rPr lang="en-US" b="1" dirty="0" smtClean="0">
                <a:solidFill>
                  <a:prstClr val="black"/>
                </a:solidFill>
              </a:rPr>
              <a:t>10.3 TESTING </a:t>
            </a:r>
            <a:r>
              <a:rPr lang="en-US" b="1" dirty="0">
                <a:solidFill>
                  <a:prstClr val="black"/>
                </a:solidFill>
              </a:rPr>
              <a:t>MECHANICS OF WRITING</a:t>
            </a:r>
            <a:endParaRPr lang="ar-IQ" b="1" dirty="0">
              <a:solidFill>
                <a:prstClr val="black"/>
              </a:solidFill>
            </a:endParaRPr>
          </a:p>
        </p:txBody>
      </p:sp>
      <p:sp>
        <p:nvSpPr>
          <p:cNvPr id="3" name="مستطيل 2"/>
          <p:cNvSpPr/>
          <p:nvPr/>
        </p:nvSpPr>
        <p:spPr>
          <a:xfrm>
            <a:off x="179512" y="1124744"/>
            <a:ext cx="8496944" cy="4247317"/>
          </a:xfrm>
          <a:prstGeom prst="rect">
            <a:avLst/>
          </a:prstGeom>
        </p:spPr>
        <p:txBody>
          <a:bodyPr wrap="square">
            <a:spAutoFit/>
          </a:bodyPr>
          <a:lstStyle/>
          <a:p>
            <a:pPr algn="l" rtl="0"/>
            <a:r>
              <a:rPr lang="en-US" b="1" dirty="0">
                <a:solidFill>
                  <a:prstClr val="black"/>
                </a:solidFill>
              </a:rPr>
              <a:t>Mechanics of </a:t>
            </a:r>
            <a:r>
              <a:rPr lang="en-US" b="1" dirty="0" smtClean="0">
                <a:solidFill>
                  <a:prstClr val="black"/>
                </a:solidFill>
              </a:rPr>
              <a:t>writing includes</a:t>
            </a:r>
            <a:r>
              <a:rPr lang="en-US" b="1" dirty="0">
                <a:solidFill>
                  <a:prstClr val="black"/>
                </a:solidFill>
              </a:rPr>
              <a:t>: A) handwriting, B) spelling, C</a:t>
            </a:r>
            <a:r>
              <a:rPr lang="en-US" b="1" dirty="0" smtClean="0">
                <a:solidFill>
                  <a:prstClr val="black"/>
                </a:solidFill>
              </a:rPr>
              <a:t>)</a:t>
            </a:r>
          </a:p>
          <a:p>
            <a:pPr algn="l" rtl="0"/>
            <a:endParaRPr lang="en-US" b="1" dirty="0">
              <a:solidFill>
                <a:prstClr val="black"/>
              </a:solidFill>
            </a:endParaRPr>
          </a:p>
          <a:p>
            <a:pPr algn="l" rtl="0"/>
            <a:r>
              <a:rPr lang="en-US" b="1" dirty="0">
                <a:solidFill>
                  <a:prstClr val="black"/>
                </a:solidFill>
              </a:rPr>
              <a:t>and capitalization, and </a:t>
            </a:r>
            <a:r>
              <a:rPr lang="en-US" b="1" dirty="0" smtClean="0">
                <a:solidFill>
                  <a:prstClr val="black"/>
                </a:solidFill>
              </a:rPr>
              <a:t>D) editing</a:t>
            </a:r>
            <a:r>
              <a:rPr lang="en-US" b="1" dirty="0">
                <a:solidFill>
                  <a:prstClr val="black"/>
                </a:solidFill>
              </a:rPr>
              <a:t>, which is considered </a:t>
            </a:r>
            <a:r>
              <a:rPr lang="en-US" b="1" dirty="0" smtClean="0">
                <a:solidFill>
                  <a:prstClr val="black"/>
                </a:solidFill>
              </a:rPr>
              <a:t>an overall</a:t>
            </a:r>
          </a:p>
          <a:p>
            <a:pPr algn="l" rtl="0"/>
            <a:endParaRPr lang="en-US" b="1" dirty="0">
              <a:solidFill>
                <a:prstClr val="black"/>
              </a:solidFill>
            </a:endParaRPr>
          </a:p>
          <a:p>
            <a:pPr algn="l" rtl="0"/>
            <a:r>
              <a:rPr lang="en-US" b="1" dirty="0" smtClean="0">
                <a:solidFill>
                  <a:prstClr val="black"/>
                </a:solidFill>
              </a:rPr>
              <a:t> </a:t>
            </a:r>
            <a:r>
              <a:rPr lang="en-US" b="1" dirty="0">
                <a:solidFill>
                  <a:prstClr val="black"/>
                </a:solidFill>
              </a:rPr>
              <a:t>measure</a:t>
            </a:r>
            <a:r>
              <a:rPr lang="en-US" b="1" dirty="0" smtClean="0">
                <a:solidFill>
                  <a:prstClr val="black"/>
                </a:solidFill>
              </a:rPr>
              <a:t> </a:t>
            </a:r>
            <a:r>
              <a:rPr lang="en-US" b="1" dirty="0">
                <a:solidFill>
                  <a:prstClr val="black"/>
                </a:solidFill>
              </a:rPr>
              <a:t>of </a:t>
            </a:r>
            <a:r>
              <a:rPr lang="en-US" b="1" dirty="0" smtClean="0">
                <a:solidFill>
                  <a:prstClr val="black"/>
                </a:solidFill>
              </a:rPr>
              <a:t>knowledge </a:t>
            </a:r>
            <a:r>
              <a:rPr lang="en-US" b="1" dirty="0">
                <a:solidFill>
                  <a:prstClr val="black"/>
                </a:solidFill>
              </a:rPr>
              <a:t>of vocabulary, </a:t>
            </a:r>
            <a:r>
              <a:rPr lang="en-US" b="1" dirty="0" smtClean="0">
                <a:solidFill>
                  <a:prstClr val="black"/>
                </a:solidFill>
              </a:rPr>
              <a:t>grammatical structures</a:t>
            </a:r>
            <a:r>
              <a:rPr lang="en-US" b="1" dirty="0">
                <a:solidFill>
                  <a:prstClr val="black"/>
                </a:solidFill>
              </a:rPr>
              <a:t>, spelling and punctuation. </a:t>
            </a:r>
            <a:endParaRPr lang="en-US" b="1" dirty="0" smtClean="0">
              <a:solidFill>
                <a:prstClr val="black"/>
              </a:solidFill>
            </a:endParaRPr>
          </a:p>
          <a:p>
            <a:pPr algn="l" rtl="0"/>
            <a:endParaRPr lang="en-US" b="1" dirty="0" smtClean="0">
              <a:solidFill>
                <a:prstClr val="black"/>
              </a:solidFill>
            </a:endParaRPr>
          </a:p>
          <a:p>
            <a:pPr algn="l" rtl="0"/>
            <a:r>
              <a:rPr lang="en-US" b="1" dirty="0" smtClean="0">
                <a:solidFill>
                  <a:prstClr val="black"/>
                </a:solidFill>
              </a:rPr>
              <a:t>Closed-ended </a:t>
            </a:r>
            <a:r>
              <a:rPr lang="en-US" b="1" dirty="0">
                <a:solidFill>
                  <a:prstClr val="black"/>
                </a:solidFill>
              </a:rPr>
              <a:t>or res response tests are the normal format for testing the </a:t>
            </a:r>
            <a:r>
              <a:rPr lang="en-US" b="1" dirty="0" smtClean="0">
                <a:solidFill>
                  <a:prstClr val="black"/>
                </a:solidFill>
              </a:rPr>
              <a:t>mechanics </a:t>
            </a:r>
            <a:r>
              <a:rPr lang="en-US" b="1" dirty="0">
                <a:solidFill>
                  <a:prstClr val="black"/>
                </a:solidFill>
              </a:rPr>
              <a:t>writing. </a:t>
            </a:r>
            <a:endParaRPr lang="en-US" b="1" dirty="0" smtClean="0">
              <a:solidFill>
                <a:prstClr val="black"/>
              </a:solidFill>
            </a:endParaRPr>
          </a:p>
          <a:p>
            <a:pPr algn="l" rtl="0"/>
            <a:endParaRPr lang="en-US" b="1" dirty="0">
              <a:solidFill>
                <a:prstClr val="black"/>
              </a:solidFill>
            </a:endParaRPr>
          </a:p>
          <a:p>
            <a:pPr algn="l" rtl="0"/>
            <a:r>
              <a:rPr lang="en-US" b="1" dirty="0" smtClean="0">
                <a:solidFill>
                  <a:prstClr val="black"/>
                </a:solidFill>
              </a:rPr>
              <a:t>The </a:t>
            </a:r>
            <a:r>
              <a:rPr lang="en-US" b="1" dirty="0">
                <a:solidFill>
                  <a:prstClr val="black"/>
                </a:solidFill>
              </a:rPr>
              <a:t>testing techniques involve multiple-choice, </a:t>
            </a:r>
            <a:r>
              <a:rPr lang="en-US" b="1" dirty="0" smtClean="0">
                <a:solidFill>
                  <a:prstClr val="black"/>
                </a:solidFill>
              </a:rPr>
              <a:t>true/false </a:t>
            </a:r>
            <a:r>
              <a:rPr lang="en-US" b="1" dirty="0">
                <a:solidFill>
                  <a:prstClr val="black"/>
                </a:solidFill>
              </a:rPr>
              <a:t>gap filling, and error recognition. </a:t>
            </a:r>
            <a:endParaRPr lang="en-US" b="1" dirty="0" smtClean="0">
              <a:solidFill>
                <a:prstClr val="black"/>
              </a:solidFill>
            </a:endParaRPr>
          </a:p>
          <a:p>
            <a:pPr algn="l" rtl="0"/>
            <a:endParaRPr lang="en-US" b="1" dirty="0">
              <a:solidFill>
                <a:prstClr val="black"/>
              </a:solidFill>
            </a:endParaRPr>
          </a:p>
          <a:p>
            <a:pPr algn="l" rtl="0"/>
            <a:r>
              <a:rPr lang="en-US" b="1" dirty="0" smtClean="0">
                <a:solidFill>
                  <a:prstClr val="black"/>
                </a:solidFill>
              </a:rPr>
              <a:t>Above </a:t>
            </a:r>
            <a:r>
              <a:rPr lang="en-US" b="1" dirty="0">
                <a:solidFill>
                  <a:prstClr val="black"/>
                </a:solidFill>
              </a:rPr>
              <a:t>these and for a </a:t>
            </a:r>
            <a:r>
              <a:rPr lang="en-US" b="1" dirty="0" smtClean="0">
                <a:solidFill>
                  <a:prstClr val="black"/>
                </a:solidFill>
              </a:rPr>
              <a:t>higher </a:t>
            </a:r>
            <a:r>
              <a:rPr lang="en-US" b="1" dirty="0">
                <a:solidFill>
                  <a:prstClr val="black"/>
                </a:solidFill>
              </a:rPr>
              <a:t>level come dictation and editing.</a:t>
            </a:r>
            <a:r>
              <a:rPr lang="en-US" dirty="0">
                <a:solidFill>
                  <a:prstClr val="black"/>
                </a:solidFill>
              </a:rPr>
              <a:t/>
            </a:r>
            <a:br>
              <a:rPr lang="en-US" dirty="0">
                <a:solidFill>
                  <a:prstClr val="black"/>
                </a:solidFill>
              </a:rPr>
            </a:br>
            <a:endParaRPr lang="ar-IQ" dirty="0">
              <a:solidFill>
                <a:prstClr val="black"/>
              </a:solidFill>
            </a:endParaRPr>
          </a:p>
        </p:txBody>
      </p:sp>
    </p:spTree>
    <p:extLst>
      <p:ext uri="{BB962C8B-B14F-4D97-AF65-F5344CB8AC3E}">
        <p14:creationId xmlns:p14="http://schemas.microsoft.com/office/powerpoint/2010/main" val="399961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76986" y="332656"/>
            <a:ext cx="4055919" cy="369332"/>
          </a:xfrm>
          <a:prstGeom prst="rect">
            <a:avLst/>
          </a:prstGeom>
        </p:spPr>
        <p:txBody>
          <a:bodyPr wrap="none">
            <a:spAutoFit/>
          </a:bodyPr>
          <a:lstStyle/>
          <a:p>
            <a:r>
              <a:rPr lang="en-US" b="1" dirty="0">
                <a:solidFill>
                  <a:prstClr val="black"/>
                </a:solidFill>
              </a:rPr>
              <a:t>10.3.1 TESTING HANDWRITING</a:t>
            </a:r>
            <a:endParaRPr lang="ar-IQ" b="1" dirty="0">
              <a:solidFill>
                <a:prstClr val="black"/>
              </a:solidFill>
            </a:endParaRPr>
          </a:p>
        </p:txBody>
      </p:sp>
      <p:sp>
        <p:nvSpPr>
          <p:cNvPr id="3" name="مستطيل 2"/>
          <p:cNvSpPr/>
          <p:nvPr/>
        </p:nvSpPr>
        <p:spPr>
          <a:xfrm>
            <a:off x="179512" y="980728"/>
            <a:ext cx="8568952" cy="5632311"/>
          </a:xfrm>
          <a:prstGeom prst="rect">
            <a:avLst/>
          </a:prstGeom>
        </p:spPr>
        <p:txBody>
          <a:bodyPr wrap="square">
            <a:spAutoFit/>
          </a:bodyPr>
          <a:lstStyle/>
          <a:p>
            <a:pPr algn="l" rtl="0"/>
            <a:r>
              <a:rPr lang="en-US" b="1" dirty="0">
                <a:solidFill>
                  <a:prstClr val="black"/>
                </a:solidFill>
              </a:rPr>
              <a:t>Handwriting tests assess control of the alphabet or characters of the target language. The testees are given some printed words or sentences to copy in script, and their writing is assessed according to the following features: </a:t>
            </a:r>
            <a:endParaRPr lang="en-US" b="1" dirty="0" smtClean="0">
              <a:solidFill>
                <a:prstClr val="black"/>
              </a:solidFill>
            </a:endParaRPr>
          </a:p>
          <a:p>
            <a:pPr algn="l" rtl="0"/>
            <a:endParaRPr lang="en-US" b="1" dirty="0">
              <a:solidFill>
                <a:prstClr val="black"/>
              </a:solidFill>
            </a:endParaRPr>
          </a:p>
          <a:p>
            <a:pPr algn="l" rtl="0"/>
            <a:r>
              <a:rPr lang="en-US" b="1" dirty="0" smtClean="0">
                <a:solidFill>
                  <a:prstClr val="black"/>
                </a:solidFill>
              </a:rPr>
              <a:t>a</a:t>
            </a:r>
            <a:r>
              <a:rPr lang="en-US" b="1" dirty="0">
                <a:solidFill>
                  <a:prstClr val="black"/>
                </a:solidFill>
              </a:rPr>
              <a:t>) Proper spacing</a:t>
            </a:r>
          </a:p>
          <a:p>
            <a:pPr algn="l" rtl="0"/>
            <a:r>
              <a:rPr lang="en-US" b="1" dirty="0">
                <a:solidFill>
                  <a:prstClr val="black"/>
                </a:solidFill>
              </a:rPr>
              <a:t>Spacing is the distance between the letters of one word or between words in sentences Spaces should be even otherwise meaning will be affected. Unequal spacing results in confusion in meaning as in ahead, a head.</a:t>
            </a:r>
          </a:p>
          <a:p>
            <a:pPr algn="l" rtl="0"/>
            <a:endParaRPr lang="en-US" b="1" dirty="0" smtClean="0">
              <a:solidFill>
                <a:prstClr val="black"/>
              </a:solidFill>
            </a:endParaRPr>
          </a:p>
          <a:p>
            <a:pPr algn="l" rtl="0"/>
            <a:r>
              <a:rPr lang="en-US" b="1" dirty="0" smtClean="0">
                <a:solidFill>
                  <a:prstClr val="black"/>
                </a:solidFill>
              </a:rPr>
              <a:t>b</a:t>
            </a:r>
            <a:r>
              <a:rPr lang="en-US" b="1" dirty="0">
                <a:solidFill>
                  <a:prstClr val="black"/>
                </a:solidFill>
              </a:rPr>
              <a:t>) Correct size of the letters</a:t>
            </a:r>
          </a:p>
          <a:p>
            <a:pPr algn="l" rtl="0"/>
            <a:r>
              <a:rPr lang="en-US" b="1" dirty="0">
                <a:solidFill>
                  <a:prstClr val="black"/>
                </a:solidFill>
              </a:rPr>
              <a:t>English letters have two forms: capital and small. All capital letters (also called UPPER CASE LETTERS) have two sizes upwards like D, M, Z, etc. Small letters (also called lower case letters), on the other hand, are divided into three </a:t>
            </a:r>
            <a:r>
              <a:rPr lang="en-US" b="1" dirty="0" smtClean="0">
                <a:solidFill>
                  <a:prstClr val="black"/>
                </a:solidFill>
              </a:rPr>
              <a:t>categories:</a:t>
            </a:r>
            <a:endParaRPr lang="en-US" b="1" dirty="0">
              <a:solidFill>
                <a:prstClr val="black"/>
              </a:solidFill>
            </a:endParaRPr>
          </a:p>
          <a:p>
            <a:pPr marL="342900" indent="-342900" algn="l" rtl="0">
              <a:buFontTx/>
              <a:buAutoNum type="arabicPeriod"/>
            </a:pPr>
            <a:r>
              <a:rPr lang="en-US" b="1" dirty="0" smtClean="0">
                <a:solidFill>
                  <a:prstClr val="black"/>
                </a:solidFill>
              </a:rPr>
              <a:t>One </a:t>
            </a:r>
            <a:r>
              <a:rPr lang="en-US" b="1" dirty="0">
                <a:solidFill>
                  <a:prstClr val="black"/>
                </a:solidFill>
              </a:rPr>
              <a:t>size upwards as in: a, c, e, i, m, n, o, r, s, etc. </a:t>
            </a:r>
            <a:endParaRPr lang="en-US" b="1" dirty="0" smtClean="0">
              <a:solidFill>
                <a:prstClr val="black"/>
              </a:solidFill>
            </a:endParaRPr>
          </a:p>
          <a:p>
            <a:pPr marL="342900" indent="-342900" algn="l" rtl="0">
              <a:buFontTx/>
              <a:buAutoNum type="arabicPeriod"/>
            </a:pPr>
            <a:r>
              <a:rPr lang="en-US" b="1" dirty="0" smtClean="0">
                <a:solidFill>
                  <a:prstClr val="black"/>
                </a:solidFill>
              </a:rPr>
              <a:t>Two </a:t>
            </a:r>
            <a:r>
              <a:rPr lang="en-US" b="1" dirty="0">
                <a:solidFill>
                  <a:prstClr val="black"/>
                </a:solidFill>
              </a:rPr>
              <a:t>sizes upwards as in: b, d, h, </a:t>
            </a:r>
            <a:r>
              <a:rPr lang="en-US" b="1" dirty="0" smtClean="0">
                <a:solidFill>
                  <a:prstClr val="black"/>
                </a:solidFill>
              </a:rPr>
              <a:t>f ,</a:t>
            </a:r>
            <a:r>
              <a:rPr lang="en-US" b="1" dirty="0">
                <a:solidFill>
                  <a:prstClr val="black"/>
                </a:solidFill>
              </a:rPr>
              <a:t>l</a:t>
            </a:r>
            <a:r>
              <a:rPr lang="en-US" b="1" dirty="0" smtClean="0">
                <a:solidFill>
                  <a:prstClr val="black"/>
                </a:solidFill>
              </a:rPr>
              <a:t> ,t, </a:t>
            </a:r>
            <a:r>
              <a:rPr lang="en-US" b="1" dirty="0">
                <a:solidFill>
                  <a:prstClr val="black"/>
                </a:solidFill>
              </a:rPr>
              <a:t>etc. (the </a:t>
            </a:r>
            <a:r>
              <a:rPr lang="en-US" b="1" dirty="0" smtClean="0">
                <a:solidFill>
                  <a:prstClr val="black"/>
                </a:solidFill>
              </a:rPr>
              <a:t>letter ‘t’ is  </a:t>
            </a:r>
            <a:r>
              <a:rPr lang="en-US" b="1" dirty="0">
                <a:solidFill>
                  <a:prstClr val="black"/>
                </a:solidFill>
              </a:rPr>
              <a:t>usually shorter than the rest of its category, and </a:t>
            </a:r>
            <a:endParaRPr lang="en-US" b="1" dirty="0" smtClean="0">
              <a:solidFill>
                <a:prstClr val="black"/>
              </a:solidFill>
            </a:endParaRPr>
          </a:p>
          <a:p>
            <a:pPr algn="l" rtl="0"/>
            <a:r>
              <a:rPr lang="en-US" b="1" dirty="0" smtClean="0">
                <a:solidFill>
                  <a:prstClr val="black"/>
                </a:solidFill>
              </a:rPr>
              <a:t>3</a:t>
            </a:r>
            <a:r>
              <a:rPr lang="en-US" b="1" dirty="0">
                <a:solidFill>
                  <a:prstClr val="black"/>
                </a:solidFill>
              </a:rPr>
              <a:t>. Two sizes downwards as in g. i. p, q, and </a:t>
            </a:r>
            <a:r>
              <a:rPr lang="en-US" b="1" dirty="0" smtClean="0">
                <a:solidFill>
                  <a:prstClr val="black"/>
                </a:solidFill>
              </a:rPr>
              <a:t>y.</a:t>
            </a:r>
            <a:endParaRPr lang="en-US" b="1" dirty="0">
              <a:solidFill>
                <a:prstClr val="black"/>
              </a:solidFill>
            </a:endParaRPr>
          </a:p>
        </p:txBody>
      </p:sp>
    </p:spTree>
    <p:extLst>
      <p:ext uri="{BB962C8B-B14F-4D97-AF65-F5344CB8AC3E}">
        <p14:creationId xmlns:p14="http://schemas.microsoft.com/office/powerpoint/2010/main" val="1720030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04664"/>
            <a:ext cx="8640960" cy="5078313"/>
          </a:xfrm>
          <a:prstGeom prst="rect">
            <a:avLst/>
          </a:prstGeom>
        </p:spPr>
        <p:txBody>
          <a:bodyPr wrap="square">
            <a:spAutoFit/>
          </a:bodyPr>
          <a:lstStyle/>
          <a:p>
            <a:pPr algn="l" rtl="0"/>
            <a:r>
              <a:rPr lang="en-US" b="1" dirty="0" smtClean="0">
                <a:solidFill>
                  <a:prstClr val="black"/>
                </a:solidFill>
              </a:rPr>
              <a:t>c</a:t>
            </a:r>
            <a:r>
              <a:rPr lang="en-US" b="1" dirty="0">
                <a:solidFill>
                  <a:prstClr val="black"/>
                </a:solidFill>
              </a:rPr>
              <a:t>) Proper alignment </a:t>
            </a:r>
          </a:p>
          <a:p>
            <a:pPr algn="l" rtl="0"/>
            <a:r>
              <a:rPr lang="en-US" b="1" dirty="0">
                <a:solidFill>
                  <a:prstClr val="black"/>
                </a:solidFill>
              </a:rPr>
              <a:t>Writing should be on a base line not between the lines whether the line is imaginary or real</a:t>
            </a:r>
            <a:r>
              <a:rPr lang="en-US" b="1" dirty="0" smtClean="0">
                <a:solidFill>
                  <a:prstClr val="black"/>
                </a:solidFill>
              </a:rPr>
              <a:t>.</a:t>
            </a:r>
          </a:p>
          <a:p>
            <a:pPr algn="l" rtl="0"/>
            <a:endParaRPr lang="en-US" b="1" dirty="0">
              <a:solidFill>
                <a:prstClr val="black"/>
              </a:solidFill>
            </a:endParaRPr>
          </a:p>
          <a:p>
            <a:pPr algn="l" rtl="0"/>
            <a:r>
              <a:rPr lang="en-US" b="1" dirty="0" smtClean="0">
                <a:solidFill>
                  <a:prstClr val="black"/>
                </a:solidFill>
              </a:rPr>
              <a:t>d) </a:t>
            </a:r>
            <a:r>
              <a:rPr lang="en-US" b="1" dirty="0">
                <a:solidFill>
                  <a:prstClr val="black"/>
                </a:solidFill>
              </a:rPr>
              <a:t>Legibility</a:t>
            </a:r>
            <a:endParaRPr lang="en-US" b="1" dirty="0" smtClean="0">
              <a:solidFill>
                <a:prstClr val="black"/>
              </a:solidFill>
            </a:endParaRPr>
          </a:p>
          <a:p>
            <a:pPr algn="l" rtl="0"/>
            <a:r>
              <a:rPr lang="en-US" b="1" dirty="0" smtClean="0">
                <a:solidFill>
                  <a:prstClr val="black"/>
                </a:solidFill>
              </a:rPr>
              <a:t>Legibility </a:t>
            </a:r>
            <a:r>
              <a:rPr lang="en-US" b="1" dirty="0">
                <a:solidFill>
                  <a:prstClr val="black"/>
                </a:solidFill>
              </a:rPr>
              <a:t>refers to writing clearly and keeping the distinctive features of each letter so that writing can be read easily and the reader can tell the difference between the letters, for example the pairs: (a and o), or (n and u), or (m </a:t>
            </a:r>
            <a:r>
              <a:rPr lang="en-US" b="1" dirty="0" smtClean="0">
                <a:solidFill>
                  <a:prstClr val="black"/>
                </a:solidFill>
              </a:rPr>
              <a:t>and w</a:t>
            </a:r>
            <a:r>
              <a:rPr lang="en-US" b="1" dirty="0">
                <a:solidFill>
                  <a:prstClr val="black"/>
                </a:solidFill>
              </a:rPr>
              <a:t>). The testees should avoid ornamenting his writing such as dotting an i with a circle, using a circle for a period or decorating letters. Finally, the lines should not be crowded</a:t>
            </a:r>
            <a:r>
              <a:rPr lang="en-US" b="1" dirty="0" smtClean="0">
                <a:solidFill>
                  <a:prstClr val="black"/>
                </a:solidFill>
              </a:rPr>
              <a:t>.</a:t>
            </a:r>
          </a:p>
          <a:p>
            <a:pPr algn="l" rtl="0"/>
            <a:endParaRPr lang="en-US" b="1" dirty="0">
              <a:solidFill>
                <a:prstClr val="black"/>
              </a:solidFill>
            </a:endParaRPr>
          </a:p>
          <a:p>
            <a:pPr algn="l" rtl="0"/>
            <a:r>
              <a:rPr lang="en-US" b="1" dirty="0" smtClean="0">
                <a:solidFill>
                  <a:prstClr val="black"/>
                </a:solidFill>
              </a:rPr>
              <a:t>e) </a:t>
            </a:r>
            <a:r>
              <a:rPr lang="en-US" b="1" dirty="0">
                <a:solidFill>
                  <a:prstClr val="black"/>
                </a:solidFill>
              </a:rPr>
              <a:t>Cleanliness</a:t>
            </a:r>
            <a:endParaRPr lang="en-US" b="1" dirty="0" smtClean="0">
              <a:solidFill>
                <a:prstClr val="black"/>
              </a:solidFill>
            </a:endParaRPr>
          </a:p>
          <a:p>
            <a:pPr algn="l" rtl="0"/>
            <a:r>
              <a:rPr lang="en-US" b="1" dirty="0" smtClean="0">
                <a:solidFill>
                  <a:prstClr val="black"/>
                </a:solidFill>
              </a:rPr>
              <a:t>Cleanliness </a:t>
            </a:r>
            <a:r>
              <a:rPr lang="en-US" b="1" dirty="0">
                <a:solidFill>
                  <a:prstClr val="black"/>
                </a:solidFill>
              </a:rPr>
              <a:t>Students' handwriting should be kept clean and tidy</a:t>
            </a:r>
            <a:r>
              <a:rPr lang="en-US" b="1" dirty="0" smtClean="0">
                <a:solidFill>
                  <a:prstClr val="black"/>
                </a:solidFill>
              </a:rPr>
              <a:t>.</a:t>
            </a:r>
            <a:endParaRPr lang="en-US" b="1" dirty="0">
              <a:solidFill>
                <a:prstClr val="black"/>
              </a:solidFill>
            </a:endParaRPr>
          </a:p>
          <a:p>
            <a:r>
              <a:rPr lang="en-US" dirty="0">
                <a:solidFill>
                  <a:prstClr val="black"/>
                </a:solidFill>
              </a:rPr>
              <a:t/>
            </a:r>
            <a:br>
              <a:rPr lang="en-US" dirty="0">
                <a:solidFill>
                  <a:prstClr val="black"/>
                </a:solidFill>
              </a:rPr>
            </a:b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90056165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1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2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3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462</Words>
  <Application>Microsoft Office PowerPoint</Application>
  <PresentationFormat>عرض على الشاشة (3:4)‏</PresentationFormat>
  <Paragraphs>40</Paragraphs>
  <Slides>4</Slides>
  <Notes>0</Notes>
  <HiddenSlides>0</HiddenSlides>
  <MMClips>0</MMClips>
  <ScaleCrop>false</ScaleCrop>
  <HeadingPairs>
    <vt:vector size="4" baseType="variant">
      <vt:variant>
        <vt:lpstr>نسق</vt:lpstr>
      </vt:variant>
      <vt:variant>
        <vt:i4>5</vt:i4>
      </vt:variant>
      <vt:variant>
        <vt:lpstr>عناوين الشرائح</vt:lpstr>
      </vt:variant>
      <vt:variant>
        <vt:i4>4</vt:i4>
      </vt:variant>
    </vt:vector>
  </HeadingPairs>
  <TitlesOfParts>
    <vt:vector size="9" baseType="lpstr">
      <vt:lpstr>سمة Office</vt:lpstr>
      <vt:lpstr>مشربية</vt:lpstr>
      <vt:lpstr>1_مشربية</vt:lpstr>
      <vt:lpstr>2_مشربية</vt:lpstr>
      <vt:lpstr>3_مشربية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اhp</dc:creator>
  <cp:lastModifiedBy>DR.Ahmed Saker 2o1O</cp:lastModifiedBy>
  <cp:revision>2</cp:revision>
  <dcterms:created xsi:type="dcterms:W3CDTF">2019-04-06T18:02:03Z</dcterms:created>
  <dcterms:modified xsi:type="dcterms:W3CDTF">2019-04-06T18:03:30Z</dcterms:modified>
</cp:coreProperties>
</file>